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3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6166D-AA89-4DE7-8514-0BCDB32F46CD}"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76166D-AA89-4DE7-8514-0BCDB32F46CD}"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6166D-AA89-4DE7-8514-0BCDB32F46CD}" type="datetimeFigureOut">
              <a:rPr lang="en-US" smtClean="0"/>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6166D-AA89-4DE7-8514-0BCDB32F46CD}" type="datetimeFigureOut">
              <a:rPr lang="en-US" smtClean="0"/>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6166D-AA89-4DE7-8514-0BCDB32F46CD}" type="datetimeFigureOut">
              <a:rPr lang="en-US" smtClean="0"/>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76166D-AA89-4DE7-8514-0BCDB32F46CD}" type="datetimeFigureOut">
              <a:rPr lang="en-US" smtClean="0"/>
              <a:t>9/17/2019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E00F-C838-4115-8073-4D0414F0F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pic>
        <p:nvPicPr>
          <p:cNvPr id="4" name="Picture 3" descr="Picture 2 for completely editable!.png"/>
          <p:cNvPicPr>
            <a:picLocks noChangeAspect="1"/>
          </p:cNvPicPr>
          <p:nvPr/>
        </p:nvPicPr>
        <p:blipFill>
          <a:blip r:embed="rId3" cstate="print"/>
          <a:stretch>
            <a:fillRect/>
          </a:stretch>
        </p:blipFill>
        <p:spPr>
          <a:xfrm>
            <a:off x="43047" y="0"/>
            <a:ext cx="6656282" cy="8923807"/>
          </a:xfrm>
          <a:prstGeom prst="rect">
            <a:avLst/>
          </a:prstGeom>
        </p:spPr>
      </p:pic>
      <p:sp>
        <p:nvSpPr>
          <p:cNvPr id="5" name="TextBox 4"/>
          <p:cNvSpPr txBox="1"/>
          <p:nvPr/>
        </p:nvSpPr>
        <p:spPr>
          <a:xfrm>
            <a:off x="1574505" y="872529"/>
            <a:ext cx="3886200" cy="461665"/>
          </a:xfrm>
          <a:prstGeom prst="rect">
            <a:avLst/>
          </a:prstGeom>
          <a:noFill/>
        </p:spPr>
        <p:txBody>
          <a:bodyPr wrap="square" rtlCol="0">
            <a:spAutoFit/>
          </a:bodyPr>
          <a:lstStyle/>
          <a:p>
            <a:pPr algn="ctr"/>
            <a:r>
              <a:rPr lang="en-US" sz="2400" dirty="0" smtClean="0">
                <a:solidFill>
                  <a:schemeClr val="bg1"/>
                </a:solidFill>
                <a:latin typeface="CCFindTheCreeper" pitchFamily="2" charset="0"/>
                <a:ea typeface="CCFindTheCreeper" pitchFamily="2" charset="0"/>
              </a:rPr>
              <a:t>Mrs. McFarland’s Class</a:t>
            </a:r>
            <a:endParaRPr lang="en-US" sz="2400" dirty="0">
              <a:solidFill>
                <a:schemeClr val="bg1"/>
              </a:solidFill>
              <a:latin typeface="CCFindTheCreeper" pitchFamily="2" charset="0"/>
              <a:ea typeface="CCFindTheCreeper" pitchFamily="2" charset="0"/>
            </a:endParaRPr>
          </a:p>
        </p:txBody>
      </p:sp>
      <p:sp>
        <p:nvSpPr>
          <p:cNvPr id="6" name="TextBox 5"/>
          <p:cNvSpPr txBox="1"/>
          <p:nvPr/>
        </p:nvSpPr>
        <p:spPr>
          <a:xfrm>
            <a:off x="2184105" y="1253588"/>
            <a:ext cx="2667000" cy="646331"/>
          </a:xfrm>
          <a:prstGeom prst="rect">
            <a:avLst/>
          </a:prstGeom>
          <a:noFill/>
        </p:spPr>
        <p:txBody>
          <a:bodyPr wrap="square" rtlCol="0">
            <a:spAutoFit/>
          </a:bodyPr>
          <a:lstStyle/>
          <a:p>
            <a:pPr algn="ctr"/>
            <a:r>
              <a:rPr lang="en-US" dirty="0" smtClean="0">
                <a:solidFill>
                  <a:schemeClr val="bg1"/>
                </a:solidFill>
                <a:latin typeface="CCFindTheCreeper" pitchFamily="2" charset="0"/>
                <a:ea typeface="CCFindTheCreeper" pitchFamily="2" charset="0"/>
              </a:rPr>
              <a:t>Week of September </a:t>
            </a:r>
            <a:r>
              <a:rPr lang="en-US" dirty="0" smtClean="0">
                <a:solidFill>
                  <a:schemeClr val="bg1"/>
                </a:solidFill>
                <a:latin typeface="CCFindTheCreeper" pitchFamily="2" charset="0"/>
                <a:ea typeface="CCFindTheCreeper" pitchFamily="2" charset="0"/>
              </a:rPr>
              <a:t>16th</a:t>
            </a:r>
            <a:endParaRPr lang="en-US" dirty="0">
              <a:solidFill>
                <a:schemeClr val="bg1"/>
              </a:solidFill>
              <a:latin typeface="CCFindTheCreeper" pitchFamily="2" charset="0"/>
              <a:ea typeface="CCFindTheCreeper" pitchFamily="2" charset="0"/>
            </a:endParaRPr>
          </a:p>
        </p:txBody>
      </p:sp>
      <p:sp>
        <p:nvSpPr>
          <p:cNvPr id="7" name="TextBox 6"/>
          <p:cNvSpPr txBox="1"/>
          <p:nvPr/>
        </p:nvSpPr>
        <p:spPr>
          <a:xfrm>
            <a:off x="464123" y="2454022"/>
            <a:ext cx="2819399" cy="1892826"/>
          </a:xfrm>
          <a:prstGeom prst="rect">
            <a:avLst/>
          </a:prstGeom>
          <a:noFill/>
        </p:spPr>
        <p:txBody>
          <a:bodyPr wrap="square" rtlCol="0">
            <a:spAutoFit/>
          </a:bodyPr>
          <a:lstStyle/>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r>
              <a:rPr lang="en-US" sz="900" dirty="0" smtClean="0">
                <a:latin typeface="CCFindTheCreeper" pitchFamily="2" charset="0"/>
                <a:ea typeface="CCFindTheCreeper" pitchFamily="2" charset="0"/>
              </a:rPr>
              <a:t>Remember, every Wednesday is an early dismissal at 1:30.  Please make sure your child knows his/her transportation arrangements in advance.  Thank you!</a:t>
            </a:r>
            <a:endParaRPr lang="en-US" sz="900" dirty="0" smtClean="0">
              <a:latin typeface="CCFindTheCreeper" pitchFamily="2" charset="0"/>
              <a:ea typeface="CCFindTheCreeper" pitchFamily="2" charset="0"/>
            </a:endParaRPr>
          </a:p>
          <a:p>
            <a:endParaRPr lang="en-US" sz="900" dirty="0" smtClean="0">
              <a:latin typeface="CCFindTheCreeper" pitchFamily="2" charset="0"/>
              <a:ea typeface="CCFindTheCreeper" pitchFamily="2" charset="0"/>
            </a:endParaRPr>
          </a:p>
          <a:p>
            <a:r>
              <a:rPr lang="en-US" sz="900" dirty="0">
                <a:latin typeface="CCFindTheCreeper" pitchFamily="2" charset="0"/>
                <a:ea typeface="CCFindTheCreeper" pitchFamily="2" charset="0"/>
              </a:rPr>
              <a:t>If there is a change in how your student will be getting home, please write a note in your student’s agenda.  Thank you!</a:t>
            </a: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p:txBody>
      </p:sp>
      <p:sp>
        <p:nvSpPr>
          <p:cNvPr id="8" name="TextBox 7"/>
          <p:cNvSpPr txBox="1"/>
          <p:nvPr/>
        </p:nvSpPr>
        <p:spPr>
          <a:xfrm>
            <a:off x="4019264" y="3062820"/>
            <a:ext cx="2057400" cy="938719"/>
          </a:xfrm>
          <a:prstGeom prst="rect">
            <a:avLst/>
          </a:prstGeom>
          <a:noFill/>
        </p:spPr>
        <p:txBody>
          <a:bodyPr wrap="square" rtlCol="0">
            <a:spAutoFit/>
          </a:bodyPr>
          <a:lstStyle/>
          <a:p>
            <a:pPr lvl="1">
              <a:buFont typeface="Arial" pitchFamily="34" charset="0"/>
              <a:buChar char="•"/>
            </a:pPr>
            <a:r>
              <a:rPr lang="en-US" sz="1100" dirty="0" smtClean="0">
                <a:latin typeface="CCFindTheCreeper" pitchFamily="2" charset="0"/>
                <a:ea typeface="CCFindTheCreeper" pitchFamily="2" charset="0"/>
              </a:rPr>
              <a:t>Place value through millions</a:t>
            </a:r>
          </a:p>
          <a:p>
            <a:pPr lvl="1">
              <a:buFont typeface="Arial" pitchFamily="34" charset="0"/>
              <a:buChar char="•"/>
            </a:pPr>
            <a:r>
              <a:rPr lang="en-US" sz="1100" dirty="0" smtClean="0">
                <a:latin typeface="CCFindTheCreeper" pitchFamily="2" charset="0"/>
                <a:ea typeface="CCFindTheCreeper" pitchFamily="2" charset="0"/>
              </a:rPr>
              <a:t>Order &amp; compare whole numbers</a:t>
            </a:r>
          </a:p>
          <a:p>
            <a:pPr lvl="1">
              <a:buFont typeface="Arial" pitchFamily="34" charset="0"/>
              <a:buChar char="•"/>
            </a:pPr>
            <a:r>
              <a:rPr lang="en-US" sz="1100" dirty="0" smtClean="0">
                <a:latin typeface="CCFindTheCreeper" pitchFamily="2" charset="0"/>
                <a:ea typeface="CCFindTheCreeper" pitchFamily="2" charset="0"/>
              </a:rPr>
              <a:t>Decimal place </a:t>
            </a:r>
            <a:r>
              <a:rPr lang="en-US" sz="1100" dirty="0">
                <a:latin typeface="CCFindTheCreeper" pitchFamily="2" charset="0"/>
                <a:ea typeface="CCFindTheCreeper" pitchFamily="2" charset="0"/>
              </a:rPr>
              <a:t>v</a:t>
            </a:r>
            <a:r>
              <a:rPr lang="en-US" sz="1100" dirty="0" smtClean="0">
                <a:latin typeface="CCFindTheCreeper" pitchFamily="2" charset="0"/>
                <a:ea typeface="CCFindTheCreeper" pitchFamily="2" charset="0"/>
              </a:rPr>
              <a:t>alue</a:t>
            </a:r>
            <a:endParaRPr lang="en-US" sz="1100" dirty="0">
              <a:latin typeface="CCFindTheCreeper" pitchFamily="2" charset="0"/>
              <a:ea typeface="CCFindTheCreeper" pitchFamily="2" charset="0"/>
            </a:endParaRPr>
          </a:p>
        </p:txBody>
      </p:sp>
      <p:sp>
        <p:nvSpPr>
          <p:cNvPr id="9" name="TextBox 8"/>
          <p:cNvSpPr txBox="1"/>
          <p:nvPr/>
        </p:nvSpPr>
        <p:spPr>
          <a:xfrm>
            <a:off x="3802702" y="4201113"/>
            <a:ext cx="2819400" cy="1446550"/>
          </a:xfrm>
          <a:prstGeom prst="rect">
            <a:avLst/>
          </a:prstGeom>
          <a:noFill/>
        </p:spPr>
        <p:txBody>
          <a:bodyPr wrap="square" rtlCol="0">
            <a:spAutoFit/>
          </a:bodyPr>
          <a:lstStyle/>
          <a:p>
            <a:r>
              <a:rPr lang="en-US" sz="1100" dirty="0" smtClean="0">
                <a:latin typeface="CCFindTheCreeper" pitchFamily="2" charset="0"/>
                <a:ea typeface="CCFindTheCreeper" pitchFamily="2" charset="0"/>
              </a:rPr>
              <a:t>Unit 1, L#1 essential question:  How can an experiment clarify an idea?</a:t>
            </a:r>
          </a:p>
          <a:p>
            <a:r>
              <a:rPr lang="en-US" sz="1100" dirty="0" smtClean="0">
                <a:latin typeface="CCFindTheCreeper" pitchFamily="2" charset="0"/>
                <a:ea typeface="CCFindTheCreeper" pitchFamily="2" charset="0"/>
              </a:rPr>
              <a:t>Skills/Concepts:  Using context, story structure, point of view, iro</a:t>
            </a:r>
            <a:r>
              <a:rPr lang="en-US" sz="1100" dirty="0" smtClean="0">
                <a:latin typeface="CCFindTheCreeper" pitchFamily="2" charset="0"/>
                <a:ea typeface="CCFindTheCreeper" pitchFamily="2" charset="0"/>
              </a:rPr>
              <a:t>ny, summarizing</a:t>
            </a:r>
          </a:p>
          <a:p>
            <a:r>
              <a:rPr lang="en-US" sz="1100" dirty="0" smtClean="0">
                <a:latin typeface="CCFindTheCreeper" pitchFamily="2" charset="0"/>
                <a:ea typeface="CCFindTheCreeper" pitchFamily="2" charset="0"/>
              </a:rPr>
              <a:t>The AR point requirement for everyone is 5 pts. </a:t>
            </a:r>
            <a:r>
              <a:rPr lang="en-US" sz="1100" dirty="0" smtClean="0">
                <a:latin typeface="CCFindTheCreeper" pitchFamily="2" charset="0"/>
                <a:ea typeface="CCFindTheCreeper" pitchFamily="2" charset="0"/>
              </a:rPr>
              <a:t>  </a:t>
            </a:r>
            <a:r>
              <a:rPr lang="en-US" sz="1100" dirty="0" smtClean="0">
                <a:latin typeface="CCFindTheCreeper" pitchFamily="2" charset="0"/>
                <a:ea typeface="CCFindTheCreeper" pitchFamily="2" charset="0"/>
              </a:rPr>
              <a:t>Deadline is October 22nd.  The 1</a:t>
            </a:r>
            <a:r>
              <a:rPr lang="en-US" sz="1100" baseline="30000" dirty="0" smtClean="0">
                <a:latin typeface="CCFindTheCreeper" pitchFamily="2" charset="0"/>
                <a:ea typeface="CCFindTheCreeper" pitchFamily="2" charset="0"/>
              </a:rPr>
              <a:t>st</a:t>
            </a:r>
            <a:r>
              <a:rPr lang="en-US" sz="1100" dirty="0" smtClean="0">
                <a:latin typeface="CCFindTheCreeper" pitchFamily="2" charset="0"/>
                <a:ea typeface="CCFindTheCreeper" pitchFamily="2" charset="0"/>
              </a:rPr>
              <a:t> quarter reward is extra recess!  </a:t>
            </a:r>
            <a:endParaRPr lang="en-US" sz="1100" dirty="0">
              <a:latin typeface="CCFindTheCreeper" pitchFamily="2" charset="0"/>
              <a:ea typeface="CCFindTheCreeper" pitchFamily="2" charset="0"/>
            </a:endParaRPr>
          </a:p>
        </p:txBody>
      </p:sp>
      <p:sp>
        <p:nvSpPr>
          <p:cNvPr id="10" name="TextBox 9"/>
          <p:cNvSpPr txBox="1"/>
          <p:nvPr/>
        </p:nvSpPr>
        <p:spPr>
          <a:xfrm>
            <a:off x="3856965" y="5766875"/>
            <a:ext cx="2819400" cy="646331"/>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Short vowels (see </a:t>
            </a:r>
            <a:r>
              <a:rPr lang="en-US" sz="1200" dirty="0" smtClean="0">
                <a:latin typeface="CCFindTheCreeper" pitchFamily="2" charset="0"/>
                <a:ea typeface="CCFindTheCreeper" pitchFamily="2" charset="0"/>
              </a:rPr>
              <a:t>student agenda or newsletter from last week </a:t>
            </a:r>
            <a:r>
              <a:rPr lang="en-US" sz="1200" dirty="0" smtClean="0">
                <a:latin typeface="CCFindTheCreeper" pitchFamily="2" charset="0"/>
                <a:ea typeface="CCFindTheCreeper" pitchFamily="2" charset="0"/>
              </a:rPr>
              <a:t>)</a:t>
            </a:r>
            <a:endParaRPr lang="en-US" sz="1200" dirty="0" smtClean="0">
              <a:latin typeface="CCFindTheCreeper" pitchFamily="2" charset="0"/>
              <a:ea typeface="CCFindTheCreeper" pitchFamily="2" charset="0"/>
            </a:endParaRPr>
          </a:p>
          <a:p>
            <a:pPr>
              <a:buFont typeface="Arial" pitchFamily="34" charset="0"/>
              <a:buChar char="•"/>
            </a:pPr>
            <a:r>
              <a:rPr lang="en-US" sz="1200" dirty="0" smtClean="0">
                <a:latin typeface="CCFindTheCreeper" pitchFamily="2" charset="0"/>
                <a:ea typeface="CCFindTheCreeper" pitchFamily="2" charset="0"/>
              </a:rPr>
              <a:t>Test </a:t>
            </a:r>
            <a:r>
              <a:rPr lang="en-US" sz="1200" dirty="0" smtClean="0">
                <a:latin typeface="CCFindTheCreeper" pitchFamily="2" charset="0"/>
                <a:ea typeface="CCFindTheCreeper" pitchFamily="2" charset="0"/>
              </a:rPr>
              <a:t>Friday</a:t>
            </a:r>
            <a:endParaRPr lang="en-US" sz="1200" dirty="0">
              <a:latin typeface="CCFindTheCreeper" pitchFamily="2" charset="0"/>
              <a:ea typeface="CCFindTheCreeper" pitchFamily="2" charset="0"/>
            </a:endParaRPr>
          </a:p>
        </p:txBody>
      </p:sp>
      <p:sp>
        <p:nvSpPr>
          <p:cNvPr id="11" name="TextBox 10"/>
          <p:cNvSpPr txBox="1"/>
          <p:nvPr/>
        </p:nvSpPr>
        <p:spPr>
          <a:xfrm>
            <a:off x="4031197" y="6750181"/>
            <a:ext cx="2819400" cy="830997"/>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Daily proofreading</a:t>
            </a:r>
          </a:p>
          <a:p>
            <a:pPr>
              <a:buFont typeface="Arial" pitchFamily="34" charset="0"/>
              <a:buChar char="•"/>
            </a:pPr>
            <a:r>
              <a:rPr lang="en-US" sz="1200" dirty="0" smtClean="0">
                <a:latin typeface="CCFindTheCreeper" pitchFamily="2" charset="0"/>
                <a:ea typeface="CCFindTheCreeper" pitchFamily="2" charset="0"/>
              </a:rPr>
              <a:t>Subject/predicates, </a:t>
            </a:r>
            <a:r>
              <a:rPr lang="en-US" sz="1200" dirty="0" smtClean="0">
                <a:latin typeface="CCFindTheCreeper" pitchFamily="2" charset="0"/>
                <a:ea typeface="CCFindTheCreeper" pitchFamily="2" charset="0"/>
              </a:rPr>
              <a:t>fragments, </a:t>
            </a:r>
            <a:r>
              <a:rPr lang="en-US" sz="1200" dirty="0" smtClean="0">
                <a:latin typeface="CCFindTheCreeper" pitchFamily="2" charset="0"/>
                <a:ea typeface="CCFindTheCreeper" pitchFamily="2" charset="0"/>
              </a:rPr>
              <a:t>complete </a:t>
            </a:r>
            <a:r>
              <a:rPr lang="en-US" sz="1200" dirty="0" smtClean="0">
                <a:latin typeface="CCFindTheCreeper" pitchFamily="2" charset="0"/>
                <a:ea typeface="CCFindTheCreeper" pitchFamily="2" charset="0"/>
              </a:rPr>
              <a:t>sentences</a:t>
            </a:r>
          </a:p>
          <a:p>
            <a:pPr>
              <a:buFont typeface="Arial" pitchFamily="34" charset="0"/>
              <a:buChar char="•"/>
            </a:pPr>
            <a:r>
              <a:rPr lang="en-US" sz="1200" dirty="0" smtClean="0">
                <a:latin typeface="CCFindTheCreeper" pitchFamily="2" charset="0"/>
                <a:ea typeface="CCFindTheCreeper" pitchFamily="2" charset="0"/>
              </a:rPr>
              <a:t>Narrative writing</a:t>
            </a:r>
          </a:p>
        </p:txBody>
      </p:sp>
      <p:sp>
        <p:nvSpPr>
          <p:cNvPr id="12" name="TextBox 11"/>
          <p:cNvSpPr txBox="1"/>
          <p:nvPr/>
        </p:nvSpPr>
        <p:spPr>
          <a:xfrm>
            <a:off x="3898001" y="7956578"/>
            <a:ext cx="2819400" cy="646331"/>
          </a:xfrm>
          <a:prstGeom prst="rect">
            <a:avLst/>
          </a:prstGeom>
          <a:noFill/>
        </p:spPr>
        <p:txBody>
          <a:bodyPr wrap="square" rtlCol="0">
            <a:spAutoFit/>
          </a:bodyPr>
          <a:lstStyle/>
          <a:p>
            <a:pPr>
              <a:buFont typeface="Arial" pitchFamily="34" charset="0"/>
              <a:buChar char="•"/>
            </a:pPr>
            <a:r>
              <a:rPr lang="en-US" sz="1200" b="1" dirty="0" smtClean="0">
                <a:latin typeface="CCFindTheCreeper" pitchFamily="2" charset="0"/>
                <a:ea typeface="CCFindTheCreeper" pitchFamily="2" charset="0"/>
              </a:rPr>
              <a:t>Science:  </a:t>
            </a:r>
            <a:r>
              <a:rPr lang="en-US" sz="1200" dirty="0" smtClean="0">
                <a:latin typeface="CCFindTheCreeper" pitchFamily="2" charset="0"/>
                <a:ea typeface="CCFindTheCreeper" pitchFamily="2" charset="0"/>
              </a:rPr>
              <a:t>Lab safety &amp; the scientific </a:t>
            </a:r>
            <a:r>
              <a:rPr lang="en-US" sz="1200" dirty="0" smtClean="0">
                <a:latin typeface="CCFindTheCreeper" pitchFamily="2" charset="0"/>
                <a:ea typeface="CCFindTheCreeper" pitchFamily="2" charset="0"/>
              </a:rPr>
              <a:t>method test </a:t>
            </a:r>
            <a:endParaRPr lang="en-US" sz="1200" dirty="0" smtClean="0">
              <a:latin typeface="CCFindTheCreeper" pitchFamily="2" charset="0"/>
              <a:ea typeface="CCFindTheCreeper" pitchFamily="2" charset="0"/>
            </a:endParaRPr>
          </a:p>
          <a:p>
            <a:pPr>
              <a:buFont typeface="Arial" pitchFamily="34" charset="0"/>
              <a:buChar char="•"/>
            </a:pPr>
            <a:r>
              <a:rPr lang="en-US" sz="1200" b="1" dirty="0" smtClean="0">
                <a:latin typeface="CCFindTheCreeper" pitchFamily="2" charset="0"/>
                <a:ea typeface="CCFindTheCreeper" pitchFamily="2" charset="0"/>
              </a:rPr>
              <a:t>Social </a:t>
            </a:r>
            <a:r>
              <a:rPr lang="en-US" sz="1200" b="1" dirty="0" smtClean="0">
                <a:latin typeface="CCFindTheCreeper" pitchFamily="2" charset="0"/>
                <a:ea typeface="CCFindTheCreeper" pitchFamily="2" charset="0"/>
              </a:rPr>
              <a:t>Studies:  </a:t>
            </a:r>
            <a:r>
              <a:rPr lang="en-US" sz="1200" dirty="0" smtClean="0">
                <a:latin typeface="CCFindTheCreeper" pitchFamily="2" charset="0"/>
                <a:ea typeface="CCFindTheCreeper" pitchFamily="2" charset="0"/>
              </a:rPr>
              <a:t>BOY test</a:t>
            </a:r>
            <a:endParaRPr lang="en-US" sz="1200" dirty="0">
              <a:latin typeface="CCFindTheCreeper" pitchFamily="2" charset="0"/>
              <a:ea typeface="CCFindTheCreeper" pitchFamily="2" charset="0"/>
            </a:endParaRPr>
          </a:p>
        </p:txBody>
      </p:sp>
      <p:sp>
        <p:nvSpPr>
          <p:cNvPr id="13" name="TextBox 12"/>
          <p:cNvSpPr txBox="1"/>
          <p:nvPr/>
        </p:nvSpPr>
        <p:spPr>
          <a:xfrm>
            <a:off x="552762" y="4877266"/>
            <a:ext cx="2417794" cy="1323439"/>
          </a:xfrm>
          <a:prstGeom prst="rect">
            <a:avLst/>
          </a:prstGeom>
          <a:noFill/>
        </p:spPr>
        <p:txBody>
          <a:bodyPr wrap="square" rtlCol="0">
            <a:spAutoFit/>
          </a:bodyPr>
          <a:lstStyle/>
          <a:p>
            <a:pPr algn="ctr"/>
            <a:r>
              <a:rPr lang="en-US" sz="1000" dirty="0" smtClean="0">
                <a:latin typeface="CCFindTheCreeper" pitchFamily="2" charset="0"/>
                <a:ea typeface="CCFindTheCreeper" pitchFamily="2" charset="0"/>
              </a:rPr>
              <a:t>Please practice math facts with your student every night.  Multiplication would be great!  There are some great apps out there for devices.  Students may also get flashcards here at school to cut out and practice.  Please try to allow time for your student to read 10-20 minutes a night as well.</a:t>
            </a:r>
            <a:endParaRPr lang="en-US" sz="1000" dirty="0">
              <a:latin typeface="CCFindTheCreeper" pitchFamily="2" charset="0"/>
              <a:ea typeface="CCFindTheCreeper" pitchFamily="2" charset="0"/>
            </a:endParaRPr>
          </a:p>
        </p:txBody>
      </p:sp>
      <p:sp>
        <p:nvSpPr>
          <p:cNvPr id="14" name="TextBox 13"/>
          <p:cNvSpPr txBox="1"/>
          <p:nvPr/>
        </p:nvSpPr>
        <p:spPr>
          <a:xfrm>
            <a:off x="473496" y="7143063"/>
            <a:ext cx="2803450" cy="1615827"/>
          </a:xfrm>
          <a:prstGeom prst="rect">
            <a:avLst/>
          </a:prstGeom>
          <a:noFill/>
        </p:spPr>
        <p:txBody>
          <a:bodyPr wrap="square" rtlCol="0">
            <a:spAutoFit/>
          </a:bodyPr>
          <a:lstStyle/>
          <a:p>
            <a:r>
              <a:rPr lang="en-US" sz="1100" b="1" dirty="0" smtClean="0">
                <a:latin typeface="CCFindTheCreeper" pitchFamily="2" charset="0"/>
                <a:ea typeface="CCFindTheCreeper" pitchFamily="2" charset="0"/>
              </a:rPr>
              <a:t>Wednesday</a:t>
            </a:r>
            <a:r>
              <a:rPr lang="en-US" sz="1100" b="1" dirty="0" smtClean="0">
                <a:latin typeface="CCFindTheCreeper" pitchFamily="2" charset="0"/>
                <a:ea typeface="CCFindTheCreeper" pitchFamily="2" charset="0"/>
              </a:rPr>
              <a:t>, September 18</a:t>
            </a:r>
            <a:r>
              <a:rPr lang="en-US" sz="1100" b="1" baseline="30000" dirty="0" smtClean="0">
                <a:latin typeface="CCFindTheCreeper" pitchFamily="2" charset="0"/>
                <a:ea typeface="CCFindTheCreeper" pitchFamily="2" charset="0"/>
              </a:rPr>
              <a:t>th</a:t>
            </a:r>
            <a:r>
              <a:rPr lang="en-US" sz="1100" dirty="0" smtClean="0">
                <a:latin typeface="CCFindTheCreeper" pitchFamily="2" charset="0"/>
                <a:ea typeface="CCFindTheCreeper" pitchFamily="2" charset="0"/>
              </a:rPr>
              <a:t>:  Homecoming Parade @3p.</a:t>
            </a:r>
          </a:p>
          <a:p>
            <a:r>
              <a:rPr lang="en-US" sz="1100" b="1" dirty="0" smtClean="0">
                <a:latin typeface="CCFindTheCreeper" pitchFamily="2" charset="0"/>
                <a:ea typeface="CCFindTheCreeper" pitchFamily="2" charset="0"/>
              </a:rPr>
              <a:t>Thursday, September 19</a:t>
            </a:r>
            <a:r>
              <a:rPr lang="en-US" sz="1100" b="1" baseline="30000" dirty="0" smtClean="0">
                <a:latin typeface="CCFindTheCreeper" pitchFamily="2" charset="0"/>
                <a:ea typeface="CCFindTheCreeper" pitchFamily="2" charset="0"/>
              </a:rPr>
              <a:t>th</a:t>
            </a:r>
            <a:r>
              <a:rPr lang="en-US" sz="1100" dirty="0" smtClean="0">
                <a:latin typeface="CCFindTheCreeper" pitchFamily="2" charset="0"/>
                <a:ea typeface="CCFindTheCreeper" pitchFamily="2" charset="0"/>
              </a:rPr>
              <a:t>:  Beginner band mtg. </a:t>
            </a:r>
            <a:r>
              <a:rPr lang="en-US" sz="1100" smtClean="0">
                <a:latin typeface="CCFindTheCreeper" pitchFamily="2" charset="0"/>
                <a:ea typeface="CCFindTheCreeper" pitchFamily="2" charset="0"/>
              </a:rPr>
              <a:t>@ </a:t>
            </a:r>
            <a:r>
              <a:rPr lang="en-US" sz="1100" smtClean="0">
                <a:latin typeface="CCFindTheCreeper" pitchFamily="2" charset="0"/>
                <a:ea typeface="CCFindTheCreeper" pitchFamily="2" charset="0"/>
              </a:rPr>
              <a:t>5:30p </a:t>
            </a:r>
            <a:r>
              <a:rPr lang="en-US" sz="1100" dirty="0" smtClean="0">
                <a:latin typeface="CCFindTheCreeper" pitchFamily="2" charset="0"/>
                <a:ea typeface="CCFindTheCreeper" pitchFamily="2" charset="0"/>
              </a:rPr>
              <a:t>in </a:t>
            </a:r>
            <a:r>
              <a:rPr lang="en-US" sz="1100" dirty="0" smtClean="0">
                <a:latin typeface="CCFindTheCreeper" pitchFamily="2" charset="0"/>
                <a:ea typeface="CCFindTheCreeper" pitchFamily="2" charset="0"/>
              </a:rPr>
              <a:t>cafeteria</a:t>
            </a:r>
          </a:p>
          <a:p>
            <a:r>
              <a:rPr lang="en-US" sz="1100" b="1" dirty="0">
                <a:latin typeface="CCAreYouForReal"/>
              </a:rPr>
              <a:t>Friday, September </a:t>
            </a:r>
            <a:r>
              <a:rPr lang="en-US" sz="1100" b="1" dirty="0" smtClean="0">
                <a:latin typeface="CCAreYouForReal"/>
              </a:rPr>
              <a:t>20th: </a:t>
            </a:r>
            <a:r>
              <a:rPr lang="en-US" sz="1100" dirty="0">
                <a:latin typeface="CCAreYouForReal"/>
              </a:rPr>
              <a:t>Homecoming football game</a:t>
            </a:r>
          </a:p>
          <a:p>
            <a:r>
              <a:rPr lang="en-US" sz="1100" b="1" dirty="0" smtClean="0">
                <a:latin typeface="CCAreYouForReal"/>
              </a:rPr>
              <a:t>Tuesday</a:t>
            </a:r>
            <a:r>
              <a:rPr lang="en-US" sz="1100" b="1" dirty="0">
                <a:latin typeface="CCAreYouForReal"/>
              </a:rPr>
              <a:t>, September </a:t>
            </a:r>
            <a:r>
              <a:rPr lang="en-US" sz="1100" b="1" dirty="0" smtClean="0">
                <a:latin typeface="CCAreYouForReal"/>
              </a:rPr>
              <a:t>24th: </a:t>
            </a:r>
            <a:r>
              <a:rPr lang="en-US" sz="1100" dirty="0">
                <a:latin typeface="CCAreYouForReal"/>
              </a:rPr>
              <a:t>Open house 6:00-7:15</a:t>
            </a:r>
          </a:p>
          <a:p>
            <a:endParaRPr lang="en-US" sz="1100" dirty="0" smtClean="0">
              <a:latin typeface="CCFindTheCreeper" pitchFamily="2" charset="0"/>
              <a:ea typeface="CCFindTheCreeper" pitchFamily="2" charset="0"/>
            </a:endParaRPr>
          </a:p>
        </p:txBody>
      </p:sp>
      <p:sp>
        <p:nvSpPr>
          <p:cNvPr id="15" name="TextBox 14"/>
          <p:cNvSpPr txBox="1"/>
          <p:nvPr/>
        </p:nvSpPr>
        <p:spPr>
          <a:xfrm>
            <a:off x="784815" y="544536"/>
            <a:ext cx="5486400" cy="461665"/>
          </a:xfrm>
          <a:prstGeom prst="rect">
            <a:avLst/>
          </a:prstGeom>
          <a:noFill/>
        </p:spPr>
        <p:txBody>
          <a:bodyPr wrap="square" rtlCol="0">
            <a:spAutoFit/>
          </a:bodyPr>
          <a:lstStyle/>
          <a:p>
            <a:pPr algn="ctr"/>
            <a:r>
              <a:rPr lang="en-US" sz="2400" b="1" dirty="0" smtClean="0">
                <a:solidFill>
                  <a:schemeClr val="bg2"/>
                </a:solidFill>
                <a:latin typeface="CCAreYouForReal" pitchFamily="2" charset="0"/>
                <a:ea typeface="CCAreYouForReal" pitchFamily="2" charset="0"/>
              </a:rPr>
              <a:t>A Peek at This Week in…</a:t>
            </a:r>
            <a:endParaRPr lang="en-US" sz="2400" b="1" dirty="0">
              <a:solidFill>
                <a:schemeClr val="bg2"/>
              </a:solidFill>
              <a:latin typeface="CCAreYouForReal" pitchFamily="2" charset="0"/>
              <a:ea typeface="CCAreYouForReal" pitchFamily="2" charset="0"/>
            </a:endParaRPr>
          </a:p>
        </p:txBody>
      </p:sp>
      <p:sp>
        <p:nvSpPr>
          <p:cNvPr id="16" name="TextBox 15"/>
          <p:cNvSpPr txBox="1"/>
          <p:nvPr/>
        </p:nvSpPr>
        <p:spPr>
          <a:xfrm>
            <a:off x="818338" y="2242940"/>
            <a:ext cx="2133600" cy="461665"/>
          </a:xfrm>
          <a:prstGeom prst="rect">
            <a:avLst/>
          </a:prstGeom>
          <a:noFill/>
        </p:spPr>
        <p:txBody>
          <a:bodyPr wrap="square" rtlCol="0">
            <a:spAutoFit/>
          </a:bodyPr>
          <a:lstStyle/>
          <a:p>
            <a:pPr algn="ctr"/>
            <a:r>
              <a:rPr lang="en-US" sz="2400" b="1" dirty="0" smtClean="0">
                <a:latin typeface="CCAreYouForReal" pitchFamily="2" charset="0"/>
                <a:ea typeface="CCAreYouForReal" pitchFamily="2" charset="0"/>
              </a:rPr>
              <a:t>Reminders</a:t>
            </a:r>
            <a:endParaRPr lang="en-US" b="1" dirty="0">
              <a:latin typeface="CCAreYouForReal" pitchFamily="2" charset="0"/>
              <a:ea typeface="CCAreYouForReal" pitchFamily="2" charset="0"/>
            </a:endParaRPr>
          </a:p>
        </p:txBody>
      </p:sp>
      <p:sp>
        <p:nvSpPr>
          <p:cNvPr id="17" name="TextBox 16"/>
          <p:cNvSpPr txBox="1"/>
          <p:nvPr/>
        </p:nvSpPr>
        <p:spPr>
          <a:xfrm>
            <a:off x="464123" y="6701147"/>
            <a:ext cx="2819400" cy="461665"/>
          </a:xfrm>
          <a:prstGeom prst="rect">
            <a:avLst/>
          </a:prstGeom>
          <a:noFill/>
        </p:spPr>
        <p:txBody>
          <a:bodyPr wrap="square" rtlCol="0">
            <a:spAutoFit/>
          </a:bodyPr>
          <a:lstStyle/>
          <a:p>
            <a:pPr algn="ctr"/>
            <a:r>
              <a:rPr lang="en-US" sz="2400" b="1" dirty="0" smtClean="0">
                <a:latin typeface="CCAreYouForReal" pitchFamily="2" charset="0"/>
                <a:ea typeface="CCAreYouForReal" pitchFamily="2" charset="0"/>
              </a:rPr>
              <a:t>Upcoming Events</a:t>
            </a:r>
            <a:endParaRPr lang="en-US" b="1" dirty="0">
              <a:latin typeface="CCAreYouForReal" pitchFamily="2" charset="0"/>
              <a:ea typeface="CCAreYouForReal" pitchFamily="2" charset="0"/>
            </a:endParaRPr>
          </a:p>
        </p:txBody>
      </p:sp>
      <p:sp>
        <p:nvSpPr>
          <p:cNvPr id="18" name="TextBox 17"/>
          <p:cNvSpPr txBox="1"/>
          <p:nvPr/>
        </p:nvSpPr>
        <p:spPr>
          <a:xfrm>
            <a:off x="4105686" y="2794454"/>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Math (McFarland)</a:t>
            </a:r>
            <a:endParaRPr lang="en-US" sz="1400" b="1" dirty="0">
              <a:latin typeface="CCAreYouForReal" pitchFamily="2" charset="0"/>
              <a:ea typeface="CCAreYouForReal" pitchFamily="2" charset="0"/>
            </a:endParaRPr>
          </a:p>
        </p:txBody>
      </p:sp>
      <p:sp>
        <p:nvSpPr>
          <p:cNvPr id="19" name="TextBox 18"/>
          <p:cNvSpPr txBox="1"/>
          <p:nvPr/>
        </p:nvSpPr>
        <p:spPr>
          <a:xfrm>
            <a:off x="4018220" y="3965582"/>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Reading (McFarland)</a:t>
            </a:r>
            <a:endParaRPr lang="en-US" sz="1400" b="1" dirty="0">
              <a:latin typeface="CCAreYouForReal" pitchFamily="2" charset="0"/>
              <a:ea typeface="CCAreYouForReal" pitchFamily="2" charset="0"/>
            </a:endParaRPr>
          </a:p>
        </p:txBody>
      </p:sp>
      <p:sp>
        <p:nvSpPr>
          <p:cNvPr id="20" name="TextBox 19"/>
          <p:cNvSpPr txBox="1"/>
          <p:nvPr/>
        </p:nvSpPr>
        <p:spPr>
          <a:xfrm>
            <a:off x="3994663" y="5543097"/>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Spelling (McFarland)</a:t>
            </a:r>
            <a:endParaRPr lang="en-US" sz="1400" b="1" dirty="0">
              <a:latin typeface="CCAreYouForReal" pitchFamily="2" charset="0"/>
              <a:ea typeface="CCAreYouForReal" pitchFamily="2" charset="0"/>
            </a:endParaRPr>
          </a:p>
        </p:txBody>
      </p:sp>
      <p:sp>
        <p:nvSpPr>
          <p:cNvPr id="21" name="TextBox 20"/>
          <p:cNvSpPr txBox="1"/>
          <p:nvPr/>
        </p:nvSpPr>
        <p:spPr>
          <a:xfrm>
            <a:off x="3642315" y="6358285"/>
            <a:ext cx="26289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Language Arts/Writing (McFarland)</a:t>
            </a:r>
            <a:endParaRPr lang="en-US" sz="1400" b="1" dirty="0">
              <a:latin typeface="CCAreYouForReal" pitchFamily="2" charset="0"/>
              <a:ea typeface="CCAreYouForReal" pitchFamily="2" charset="0"/>
            </a:endParaRPr>
          </a:p>
        </p:txBody>
      </p:sp>
      <p:sp>
        <p:nvSpPr>
          <p:cNvPr id="22" name="TextBox 21"/>
          <p:cNvSpPr txBox="1"/>
          <p:nvPr/>
        </p:nvSpPr>
        <p:spPr>
          <a:xfrm>
            <a:off x="3579481" y="7536048"/>
            <a:ext cx="28194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Science/ Social Studies (Eldridge)</a:t>
            </a:r>
            <a:endParaRPr lang="en-US" sz="1400" b="1" dirty="0">
              <a:latin typeface="CCAreYouForReal" pitchFamily="2" charset="0"/>
              <a:ea typeface="CCAreYouForReal"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975</TotalTime>
  <Words>292</Words>
  <Application>Microsoft Office PowerPoint</Application>
  <PresentationFormat>On-screen Show (4:3)</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CCAreYouForReal</vt:lpstr>
      <vt:lpstr>CCFindTheCreeper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Aynsley</dc:creator>
  <cp:lastModifiedBy>Dawn McFarland</cp:lastModifiedBy>
  <cp:revision>33</cp:revision>
  <cp:lastPrinted>2016-08-22T19:36:57Z</cp:lastPrinted>
  <dcterms:created xsi:type="dcterms:W3CDTF">2014-08-01T12:31:54Z</dcterms:created>
  <dcterms:modified xsi:type="dcterms:W3CDTF">2019-09-17T19:13:46Z</dcterms:modified>
</cp:coreProperties>
</file>